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0c79c76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0c79c76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e08bed75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e08bed75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e08bed7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e08bed7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1ad0ca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1ad0ca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0c79c76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0c79c76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e08bed7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e08bed7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ad22503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ad22503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ba9e907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ba9e907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e08bed75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e08bed75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e08bed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e08bed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fe08bed75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fe08bed75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17e71bd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17e71bd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d17e71b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d17e71b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17e71bd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17e71bd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0c79c76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0c79c76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 (solution)</a:t>
            </a:r>
            <a:endParaRPr b="1"/>
          </a:p>
        </p:txBody>
      </p:sp>
      <p:pic>
        <p:nvPicPr>
          <p:cNvPr id="120" name="Google Shape;120;p22"/>
          <p:cNvPicPr preferRelativeResize="0"/>
          <p:nvPr/>
        </p:nvPicPr>
        <p:blipFill>
          <a:blip r:embed="rId3">
            <a:alphaModFix/>
          </a:blip>
          <a:stretch>
            <a:fillRect/>
          </a:stretch>
        </p:blipFill>
        <p:spPr>
          <a:xfrm>
            <a:off x="152400" y="1892363"/>
            <a:ext cx="8839198" cy="135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Arrays in JavaScript</a:t>
            </a:r>
            <a:endParaRPr b="1"/>
          </a:p>
        </p:txBody>
      </p:sp>
      <p:sp>
        <p:nvSpPr>
          <p:cNvPr id="126" name="Google Shape;126;p23"/>
          <p:cNvSpPr txBox="1"/>
          <p:nvPr>
            <p:ph idx="1" type="body"/>
          </p:nvPr>
        </p:nvSpPr>
        <p:spPr>
          <a:xfrm>
            <a:off x="311700" y="1899850"/>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JavaScript </a:t>
            </a:r>
            <a:r>
              <a:rPr b="1" lang="ru"/>
              <a:t>arrays</a:t>
            </a:r>
            <a:r>
              <a:rPr lang="ru"/>
              <a:t> and </a:t>
            </a:r>
            <a:r>
              <a:rPr b="1" lang="ru"/>
              <a:t>objects</a:t>
            </a:r>
            <a:r>
              <a:rPr lang="ru"/>
              <a:t> are both used to store </a:t>
            </a:r>
            <a:r>
              <a:rPr b="1" lang="ru"/>
              <a:t>collections of data</a:t>
            </a:r>
            <a:r>
              <a:rPr lang="ru"/>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An array is a list of values that are organized </a:t>
            </a:r>
            <a:r>
              <a:rPr b="1" lang="ru"/>
              <a:t>in a specific order</a:t>
            </a:r>
            <a:r>
              <a:rPr lang="ru"/>
              <a:t>. Each value in an array is called an element, and each element has a numerical index that can be used to access it. For example, if you have an array called "fruits" that contains the elements "apple", "banana", and "orange", you could access the "banana" element by referring to fruits[1], since it is the second element in the array (</a:t>
            </a:r>
            <a:r>
              <a:rPr b="1" lang="ru"/>
              <a:t>indexes start at 0</a:t>
            </a:r>
            <a:r>
              <a:rPr lang="ru"/>
              <a:t>).</a:t>
            </a:r>
            <a:endParaRPr/>
          </a:p>
        </p:txBody>
      </p:sp>
      <p:pic>
        <p:nvPicPr>
          <p:cNvPr id="127" name="Google Shape;127;p23"/>
          <p:cNvPicPr preferRelativeResize="0"/>
          <p:nvPr/>
        </p:nvPicPr>
        <p:blipFill>
          <a:blip r:embed="rId3">
            <a:alphaModFix/>
          </a:blip>
          <a:stretch>
            <a:fillRect/>
          </a:stretch>
        </p:blipFill>
        <p:spPr>
          <a:xfrm>
            <a:off x="4516155" y="0"/>
            <a:ext cx="4627845" cy="189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Objects in JavaScript</a:t>
            </a:r>
            <a:endParaRPr b="1"/>
          </a:p>
        </p:txBody>
      </p:sp>
      <p:sp>
        <p:nvSpPr>
          <p:cNvPr id="133" name="Google Shape;133;p24"/>
          <p:cNvSpPr txBox="1"/>
          <p:nvPr>
            <p:ph idx="1" type="body"/>
          </p:nvPr>
        </p:nvSpPr>
        <p:spPr>
          <a:xfrm>
            <a:off x="311700" y="1391275"/>
            <a:ext cx="4652700" cy="33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t>An </a:t>
            </a:r>
            <a:r>
              <a:rPr b="1" lang="ru"/>
              <a:t>object</a:t>
            </a:r>
            <a:r>
              <a:rPr lang="ru"/>
              <a:t> is a collection of </a:t>
            </a:r>
            <a:r>
              <a:rPr b="1" lang="ru"/>
              <a:t>key-value</a:t>
            </a:r>
            <a:r>
              <a:rPr lang="ru"/>
              <a:t> pairs, where each </a:t>
            </a:r>
            <a:r>
              <a:rPr b="1" lang="ru"/>
              <a:t>key</a:t>
            </a:r>
            <a:r>
              <a:rPr lang="ru"/>
              <a:t> is a string and each </a:t>
            </a:r>
            <a:r>
              <a:rPr b="1" lang="ru"/>
              <a:t>value</a:t>
            </a:r>
            <a:r>
              <a:rPr lang="ru"/>
              <a:t> can be any type of data. Objects are similar to arrays in that they can store </a:t>
            </a:r>
            <a:r>
              <a:rPr b="1" lang="ru"/>
              <a:t>collections of data</a:t>
            </a:r>
            <a:r>
              <a:rPr lang="ru"/>
              <a:t>, but the </a:t>
            </a:r>
            <a:r>
              <a:rPr b="1" lang="ru"/>
              <a:t>data is organized differently.</a:t>
            </a:r>
            <a:r>
              <a:rPr lang="ru"/>
              <a:t> Instead of using numerical indexes to access the data, you use the keys. For example, if you have an object called "person" that has properties like "name", "age", and "address", you could access the "name" </a:t>
            </a:r>
            <a:r>
              <a:rPr b="1" lang="ru"/>
              <a:t>property</a:t>
            </a:r>
            <a:r>
              <a:rPr lang="ru"/>
              <a:t> by referring to person.name</a:t>
            </a:r>
            <a:endParaRPr/>
          </a:p>
        </p:txBody>
      </p:sp>
      <p:pic>
        <p:nvPicPr>
          <p:cNvPr id="134" name="Google Shape;134;p24"/>
          <p:cNvPicPr preferRelativeResize="0"/>
          <p:nvPr/>
        </p:nvPicPr>
        <p:blipFill>
          <a:blip r:embed="rId3">
            <a:alphaModFix/>
          </a:blip>
          <a:stretch>
            <a:fillRect/>
          </a:stretch>
        </p:blipFill>
        <p:spPr>
          <a:xfrm>
            <a:off x="5345226" y="916975"/>
            <a:ext cx="3339874" cy="2434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objects</a:t>
            </a:r>
            <a:endParaRPr b="1"/>
          </a:p>
        </p:txBody>
      </p:sp>
      <p:sp>
        <p:nvSpPr>
          <p:cNvPr id="140" name="Google Shape;140;p25"/>
          <p:cNvSpPr txBox="1"/>
          <p:nvPr/>
        </p:nvSpPr>
        <p:spPr>
          <a:xfrm>
            <a:off x="311700" y="1296400"/>
            <a:ext cx="685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Create an object, that describes you or anything else you can imaging. Object should be nested and contain another object inside.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(if-else)</a:t>
            </a:r>
            <a:endParaRPr b="1"/>
          </a:p>
        </p:txBody>
      </p:sp>
      <p:sp>
        <p:nvSpPr>
          <p:cNvPr id="146" name="Google Shape;146;p26"/>
          <p:cNvSpPr txBox="1"/>
          <p:nvPr>
            <p:ph idx="1" type="body"/>
          </p:nvPr>
        </p:nvSpPr>
        <p:spPr>
          <a:xfrm>
            <a:off x="311700" y="1424900"/>
            <a:ext cx="4260300" cy="3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conditional statement in JavaScript is used to make decisions in code. It allows you to perform different actions based on different conditions. The most common type of conditional statement is the if-else statement.</a:t>
            </a:r>
            <a:endParaRPr/>
          </a:p>
        </p:txBody>
      </p:sp>
      <p:pic>
        <p:nvPicPr>
          <p:cNvPr id="147" name="Google Shape;147;p26"/>
          <p:cNvPicPr preferRelativeResize="0"/>
          <p:nvPr/>
        </p:nvPicPr>
        <p:blipFill>
          <a:blip r:embed="rId3">
            <a:alphaModFix/>
          </a:blip>
          <a:stretch>
            <a:fillRect/>
          </a:stretch>
        </p:blipFill>
        <p:spPr>
          <a:xfrm>
            <a:off x="5027275" y="274050"/>
            <a:ext cx="3547576" cy="2475275"/>
          </a:xfrm>
          <a:prstGeom prst="rect">
            <a:avLst/>
          </a:prstGeom>
          <a:noFill/>
          <a:ln>
            <a:noFill/>
          </a:ln>
        </p:spPr>
      </p:pic>
      <p:pic>
        <p:nvPicPr>
          <p:cNvPr id="148" name="Google Shape;148;p26"/>
          <p:cNvPicPr preferRelativeResize="0"/>
          <p:nvPr/>
        </p:nvPicPr>
        <p:blipFill>
          <a:blip r:embed="rId4">
            <a:alphaModFix/>
          </a:blip>
          <a:stretch>
            <a:fillRect/>
          </a:stretch>
        </p:blipFill>
        <p:spPr>
          <a:xfrm>
            <a:off x="3309575" y="3236325"/>
            <a:ext cx="5381225" cy="164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(switch)</a:t>
            </a:r>
            <a:endParaRPr b="1"/>
          </a:p>
        </p:txBody>
      </p:sp>
      <p:sp>
        <p:nvSpPr>
          <p:cNvPr id="154" name="Google Shape;154;p27"/>
          <p:cNvSpPr txBox="1"/>
          <p:nvPr>
            <p:ph idx="1" type="body"/>
          </p:nvPr>
        </p:nvSpPr>
        <p:spPr>
          <a:xfrm>
            <a:off x="311700" y="1267450"/>
            <a:ext cx="54852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You can also use a switch statement, it's used when you want to test a value against multiple conditions:</a:t>
            </a:r>
            <a:endParaRPr/>
          </a:p>
        </p:txBody>
      </p:sp>
      <p:pic>
        <p:nvPicPr>
          <p:cNvPr id="155" name="Google Shape;155;p27"/>
          <p:cNvPicPr preferRelativeResize="0"/>
          <p:nvPr/>
        </p:nvPicPr>
        <p:blipFill>
          <a:blip r:embed="rId3">
            <a:alphaModFix/>
          </a:blip>
          <a:stretch>
            <a:fillRect/>
          </a:stretch>
        </p:blipFill>
        <p:spPr>
          <a:xfrm>
            <a:off x="6416129" y="426175"/>
            <a:ext cx="2285197" cy="4291149"/>
          </a:xfrm>
          <a:prstGeom prst="rect">
            <a:avLst/>
          </a:prstGeom>
          <a:noFill/>
          <a:ln>
            <a:noFill/>
          </a:ln>
        </p:spPr>
      </p:pic>
      <p:pic>
        <p:nvPicPr>
          <p:cNvPr id="156" name="Google Shape;156;p27"/>
          <p:cNvPicPr preferRelativeResize="0"/>
          <p:nvPr/>
        </p:nvPicPr>
        <p:blipFill>
          <a:blip r:embed="rId4">
            <a:alphaModFix/>
          </a:blip>
          <a:stretch>
            <a:fillRect/>
          </a:stretch>
        </p:blipFill>
        <p:spPr>
          <a:xfrm>
            <a:off x="311700" y="2323509"/>
            <a:ext cx="5485201" cy="25330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ru"/>
              <a:t>Create nested object of some person/object and try reaching desired field</a:t>
            </a:r>
            <a:endParaRPr b="1"/>
          </a:p>
          <a:p>
            <a:pPr indent="-342900" lvl="0" marL="457200" rtl="0" algn="l">
              <a:spcBef>
                <a:spcPts val="0"/>
              </a:spcBef>
              <a:spcAft>
                <a:spcPts val="0"/>
              </a:spcAft>
              <a:buSzPts val="1800"/>
              <a:buAutoNum type="arabicPeriod"/>
            </a:pPr>
            <a:r>
              <a:rPr b="1" lang="ru"/>
              <a:t>With if-else </a:t>
            </a:r>
            <a:r>
              <a:rPr b="1" lang="ru"/>
              <a:t>create traffic light logic</a:t>
            </a:r>
            <a:endParaRPr b="1"/>
          </a:p>
          <a:p>
            <a:pPr indent="-342900" lvl="0" marL="457200" rtl="0" algn="l">
              <a:spcBef>
                <a:spcPts val="0"/>
              </a:spcBef>
              <a:spcAft>
                <a:spcPts val="0"/>
              </a:spcAft>
              <a:buSzPts val="1800"/>
              <a:buAutoNum type="arabicPeriod"/>
            </a:pPr>
            <a:r>
              <a:rPr b="1" lang="ru"/>
              <a:t>With switch create condition statements (using both, if and switch), that based on the variable “day” prints out day of the week</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ru"/>
              <a:t>Example - if day = 5, console output = Friday</a:t>
            </a:r>
            <a:r>
              <a:rPr b="1" lang="ru"/>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Introduction to JavaScript</a:t>
            </a:r>
            <a:endParaRPr b="1"/>
          </a:p>
        </p:txBody>
      </p:sp>
      <p:sp>
        <p:nvSpPr>
          <p:cNvPr id="66" name="Google Shape;66;p14"/>
          <p:cNvSpPr txBox="1"/>
          <p:nvPr>
            <p:ph idx="1" type="body"/>
          </p:nvPr>
        </p:nvSpPr>
        <p:spPr>
          <a:xfrm>
            <a:off x="311700" y="1508700"/>
            <a:ext cx="5971800" cy="21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programming language that allows you to add interactivity and dynamic behavior to websites. It can be used to create things like responsive navigation menus, image sliders, and form validation. It runs in the user's browser, allowing you to make web pages dynamic and interactive without having to refresh the page.</a:t>
            </a:r>
            <a:endParaRPr/>
          </a:p>
        </p:txBody>
      </p:sp>
      <p:pic>
        <p:nvPicPr>
          <p:cNvPr id="67" name="Google Shape;67;p14"/>
          <p:cNvPicPr preferRelativeResize="0"/>
          <p:nvPr/>
        </p:nvPicPr>
        <p:blipFill>
          <a:blip r:embed="rId3">
            <a:alphaModFix/>
          </a:blip>
          <a:stretch>
            <a:fillRect/>
          </a:stretch>
        </p:blipFill>
        <p:spPr>
          <a:xfrm>
            <a:off x="6785012" y="3170525"/>
            <a:ext cx="2358975" cy="1770997"/>
          </a:xfrm>
          <a:prstGeom prst="rect">
            <a:avLst/>
          </a:prstGeom>
          <a:noFill/>
          <a:ln>
            <a:noFill/>
          </a:ln>
        </p:spPr>
      </p:pic>
      <p:pic>
        <p:nvPicPr>
          <p:cNvPr id="68" name="Google Shape;68;p14"/>
          <p:cNvPicPr preferRelativeResize="0"/>
          <p:nvPr/>
        </p:nvPicPr>
        <p:blipFill>
          <a:blip r:embed="rId4">
            <a:alphaModFix/>
          </a:blip>
          <a:stretch>
            <a:fillRect/>
          </a:stretch>
        </p:blipFill>
        <p:spPr>
          <a:xfrm>
            <a:off x="6785000" y="0"/>
            <a:ext cx="2359000" cy="3170525"/>
          </a:xfrm>
          <a:prstGeom prst="rect">
            <a:avLst/>
          </a:prstGeom>
          <a:noFill/>
          <a:ln>
            <a:noFill/>
          </a:ln>
        </p:spPr>
      </p:pic>
      <p:pic>
        <p:nvPicPr>
          <p:cNvPr id="69" name="Google Shape;69;p14"/>
          <p:cNvPicPr preferRelativeResize="0"/>
          <p:nvPr/>
        </p:nvPicPr>
        <p:blipFill rotWithShape="1">
          <a:blip r:embed="rId5">
            <a:alphaModFix/>
          </a:blip>
          <a:srcRect b="39514" l="34612" r="34210" t="38359"/>
          <a:stretch/>
        </p:blipFill>
        <p:spPr>
          <a:xfrm>
            <a:off x="1547450" y="3634800"/>
            <a:ext cx="2829999" cy="113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Syntax and language structure</a:t>
            </a:r>
            <a:endParaRPr b="1"/>
          </a:p>
        </p:txBody>
      </p:sp>
      <p:sp>
        <p:nvSpPr>
          <p:cNvPr id="75" name="Google Shape;75;p15"/>
          <p:cNvSpPr txBox="1"/>
          <p:nvPr>
            <p:ph idx="1" type="body"/>
          </p:nvPr>
        </p:nvSpPr>
        <p:spPr>
          <a:xfrm>
            <a:off x="311700" y="2571750"/>
            <a:ext cx="8520600" cy="235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high-level, interpreted language. It uses a C-style syntax, which means that it uses curly braces, semi-colons, and similar structure. It is also an object-oriented language, which means that it is based on the concept of objects, which have properties and methods.</a:t>
            </a:r>
            <a:endParaRPr/>
          </a:p>
        </p:txBody>
      </p:sp>
      <p:pic>
        <p:nvPicPr>
          <p:cNvPr id="76" name="Google Shape;76;p15"/>
          <p:cNvPicPr preferRelativeResize="0"/>
          <p:nvPr/>
        </p:nvPicPr>
        <p:blipFill rotWithShape="1">
          <a:blip r:embed="rId3">
            <a:alphaModFix/>
          </a:blip>
          <a:srcRect b="48326" l="12845" r="30468" t="6186"/>
          <a:stretch/>
        </p:blipFill>
        <p:spPr>
          <a:xfrm>
            <a:off x="5144916" y="304800"/>
            <a:ext cx="3788060" cy="189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a:t>
            </a:r>
            <a:endParaRPr b="1"/>
          </a:p>
        </p:txBody>
      </p:sp>
      <p:sp>
        <p:nvSpPr>
          <p:cNvPr id="82" name="Google Shape;82;p16"/>
          <p:cNvSpPr txBox="1"/>
          <p:nvPr>
            <p:ph idx="1" type="body"/>
          </p:nvPr>
        </p:nvSpPr>
        <p:spPr>
          <a:xfrm>
            <a:off x="311700" y="1243375"/>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JavaScript program typically starts with a declaration of variables, which are used to store data. Variables are declared using the keyword "var", "let" or "const" followed by the variable name and an assignment operator (=) to assign a value.</a:t>
            </a:r>
            <a:endParaRPr/>
          </a:p>
        </p:txBody>
      </p:sp>
      <p:pic>
        <p:nvPicPr>
          <p:cNvPr id="83" name="Google Shape;83;p16"/>
          <p:cNvPicPr preferRelativeResize="0"/>
          <p:nvPr/>
        </p:nvPicPr>
        <p:blipFill>
          <a:blip r:embed="rId3">
            <a:alphaModFix/>
          </a:blip>
          <a:stretch>
            <a:fillRect/>
          </a:stretch>
        </p:blipFill>
        <p:spPr>
          <a:xfrm>
            <a:off x="4267197" y="2384172"/>
            <a:ext cx="4254598" cy="2067325"/>
          </a:xfrm>
          <a:prstGeom prst="rect">
            <a:avLst/>
          </a:prstGeom>
          <a:noFill/>
          <a:ln>
            <a:noFill/>
          </a:ln>
        </p:spPr>
      </p:pic>
      <p:pic>
        <p:nvPicPr>
          <p:cNvPr id="84" name="Google Shape;84;p16"/>
          <p:cNvPicPr preferRelativeResize="0"/>
          <p:nvPr/>
        </p:nvPicPr>
        <p:blipFill>
          <a:blip r:embed="rId4">
            <a:alphaModFix/>
          </a:blip>
          <a:stretch>
            <a:fillRect/>
          </a:stretch>
        </p:blipFill>
        <p:spPr>
          <a:xfrm>
            <a:off x="561250" y="2751088"/>
            <a:ext cx="3238500" cy="13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 2</a:t>
            </a:r>
            <a:endParaRPr b="1"/>
          </a:p>
        </p:txBody>
      </p:sp>
      <p:pic>
        <p:nvPicPr>
          <p:cNvPr id="90" name="Google Shape;90;p17"/>
          <p:cNvPicPr preferRelativeResize="0"/>
          <p:nvPr/>
        </p:nvPicPr>
        <p:blipFill>
          <a:blip r:embed="rId3">
            <a:alphaModFix/>
          </a:blip>
          <a:stretch>
            <a:fillRect/>
          </a:stretch>
        </p:blipFill>
        <p:spPr>
          <a:xfrm>
            <a:off x="1910875" y="1017725"/>
            <a:ext cx="50946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Datatypes</a:t>
            </a:r>
            <a:endParaRPr b="1"/>
          </a:p>
        </p:txBody>
      </p:sp>
      <p:pic>
        <p:nvPicPr>
          <p:cNvPr id="96" name="Google Shape;96;p18"/>
          <p:cNvPicPr preferRelativeResize="0"/>
          <p:nvPr/>
        </p:nvPicPr>
        <p:blipFill>
          <a:blip r:embed="rId3">
            <a:alphaModFix/>
          </a:blip>
          <a:stretch>
            <a:fillRect/>
          </a:stretch>
        </p:blipFill>
        <p:spPr>
          <a:xfrm>
            <a:off x="1638938" y="1276025"/>
            <a:ext cx="5866125" cy="273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Type conversion</a:t>
            </a:r>
            <a:endParaRPr b="1"/>
          </a:p>
        </p:txBody>
      </p:sp>
      <p:pic>
        <p:nvPicPr>
          <p:cNvPr id="102" name="Google Shape;102;p19"/>
          <p:cNvPicPr preferRelativeResize="0"/>
          <p:nvPr/>
        </p:nvPicPr>
        <p:blipFill>
          <a:blip r:embed="rId3">
            <a:alphaModFix/>
          </a:blip>
          <a:stretch>
            <a:fillRect/>
          </a:stretch>
        </p:blipFill>
        <p:spPr>
          <a:xfrm>
            <a:off x="751025" y="1017725"/>
            <a:ext cx="7641953" cy="382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Logical </a:t>
            </a:r>
            <a:r>
              <a:rPr b="1" lang="ru"/>
              <a:t>operands</a:t>
            </a:r>
            <a:endParaRPr b="1"/>
          </a:p>
        </p:txBody>
      </p:sp>
      <p:pic>
        <p:nvPicPr>
          <p:cNvPr id="108" name="Google Shape;108;p20"/>
          <p:cNvPicPr preferRelativeResize="0"/>
          <p:nvPr/>
        </p:nvPicPr>
        <p:blipFill>
          <a:blip r:embed="rId3">
            <a:alphaModFix/>
          </a:blip>
          <a:stretch>
            <a:fillRect/>
          </a:stretch>
        </p:blipFill>
        <p:spPr>
          <a:xfrm>
            <a:off x="1175575" y="970050"/>
            <a:ext cx="6792845"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a:t>
            </a:r>
            <a:endParaRPr b="1"/>
          </a:p>
        </p:txBody>
      </p:sp>
      <p:sp>
        <p:nvSpPr>
          <p:cNvPr id="114" name="Google Shape;114;p21"/>
          <p:cNvSpPr txBox="1"/>
          <p:nvPr/>
        </p:nvSpPr>
        <p:spPr>
          <a:xfrm>
            <a:off x="311700" y="1296400"/>
            <a:ext cx="685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Declare a variable in JavaScript called "name" and assign it the value of your first name. Then, declare a variable called "age" and assign it your current age. Finally, use console.log to print out a sentence that says "My name is [name] and I am [age] years old."</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Expected Output: "My name is John and I am 30 years old."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